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57C4EB0-05F8-47D7-8C1F-771852AF9537}">
  <a:tblStyle styleId="{B57C4EB0-05F8-47D7-8C1F-771852AF95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770b49572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770b49572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770b4957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770b4957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770b49572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770b49572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770b49572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770b49572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Cyclistic Consumer Behavior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Differences in behaviour between yearly and casual rider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300" y="152400"/>
            <a:ext cx="743939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54" name="Google Shape;154;p23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 txBox="1"/>
          <p:nvPr>
            <p:ph type="title"/>
          </p:nvPr>
        </p:nvSpPr>
        <p:spPr>
          <a:xfrm>
            <a:off x="490250" y="488250"/>
            <a:ext cx="80154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Initial Recommendation</a:t>
            </a:r>
            <a:endParaRPr b="1" sz="3000"/>
          </a:p>
          <a:p>
            <a:pPr indent="-419100" lvl="0" marL="457200" rtl="0" algn="l">
              <a:spcBef>
                <a:spcPts val="100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We recommend focusing on benefits of being a member in terms of duration of rides.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Marketing about using bikes to work might also work. How using bike saves fuel cost and the environment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/>
              <a:t>Upgrading the classical bike will benefit both our member and casual rider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Task: How to convert casual member to yearly subscription member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What are </a:t>
            </a:r>
            <a:r>
              <a:rPr lang="en" sz="1800"/>
              <a:t>the differences in behaviour between casual cyclist and yearly subscription cyclist?</a:t>
            </a:r>
            <a:endParaRPr sz="1800"/>
          </a:p>
        </p:txBody>
      </p:sp>
      <p:graphicFrame>
        <p:nvGraphicFramePr>
          <p:cNvPr id="75" name="Google Shape;75;p14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{B57C4EB0-05F8-47D7-8C1F-771852AF9537}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6" name="Google Shape;76;p14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14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5" name="Google Shape;85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Dataset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" name="Google Shape;87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We use Cyclistic’s ride data on the month of May which encompasses ride origin and destination, duration of ride, bike type, and more.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and Transformation</a:t>
            </a:r>
            <a:endParaRPr/>
          </a:p>
        </p:txBody>
      </p:sp>
      <p:cxnSp>
        <p:nvCxnSpPr>
          <p:cNvPr id="93" name="Google Shape;93;p16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6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Data Exploration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976112" y="2674713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We explore information that the data has, such as column and statistical information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6" name="Google Shape;96;p16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Data Cleaning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We Dropped missing data from the dataset and check duplicates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9" name="Google Shape;99;p16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6"/>
          <p:cNvSpPr txBox="1"/>
          <p:nvPr>
            <p:ph type="title"/>
          </p:nvPr>
        </p:nvSpPr>
        <p:spPr>
          <a:xfrm>
            <a:off x="6504621" y="1929950"/>
            <a:ext cx="23493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Data Transformation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1" name="Google Shape;101;p16"/>
          <p:cNvSpPr txBox="1"/>
          <p:nvPr>
            <p:ph idx="1" type="body"/>
          </p:nvPr>
        </p:nvSpPr>
        <p:spPr>
          <a:xfrm>
            <a:off x="6504621" y="2219975"/>
            <a:ext cx="24696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Created Duration Column, Month Column, Differentiate between casual and sub member, and create pivot table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02" name="Google Shape;102;p16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03" name="Google Shape;103;p16"/>
            <p:cNvCxnSpPr>
              <a:stCxn id="104" idx="6"/>
              <a:endCxn id="105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04" name="Google Shape;104;p16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7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Findings: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Differences between casual and subscription member</a:t>
            </a:r>
            <a:endParaRPr sz="3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Casual Member Behaviour</a:t>
            </a:r>
            <a:endParaRPr sz="2800"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The number of casual riders that rides our bikes in the weekday is stable but increases considerable at the weekends</a:t>
            </a:r>
            <a:endParaRPr/>
          </a:p>
        </p:txBody>
      </p:sp>
      <p:sp>
        <p:nvSpPr>
          <p:cNvPr id="119" name="Google Shape;119;p18"/>
          <p:cNvSpPr txBox="1"/>
          <p:nvPr>
            <p:ph type="title"/>
          </p:nvPr>
        </p:nvSpPr>
        <p:spPr>
          <a:xfrm>
            <a:off x="4337500" y="51415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Casual Rider Typically rides for longer duration (2 times more)</a:t>
            </a:r>
            <a:endParaRPr sz="1900"/>
          </a:p>
        </p:txBody>
      </p:sp>
      <p:cxnSp>
        <p:nvCxnSpPr>
          <p:cNvPr id="120" name="Google Shape;120;p18"/>
          <p:cNvCxnSpPr>
            <a:stCxn id="119" idx="2"/>
            <a:endCxn id="121" idx="0"/>
          </p:cNvCxnSpPr>
          <p:nvPr/>
        </p:nvCxnSpPr>
        <p:spPr>
          <a:xfrm>
            <a:off x="6214450" y="1476250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8"/>
          <p:cNvSpPr txBox="1"/>
          <p:nvPr>
            <p:ph type="title"/>
          </p:nvPr>
        </p:nvSpPr>
        <p:spPr>
          <a:xfrm>
            <a:off x="4337500" y="2090676"/>
            <a:ext cx="3753900" cy="962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Casual Rider don’t ride our bikes as often but usually rides for longer</a:t>
            </a:r>
            <a:endParaRPr sz="2000"/>
          </a:p>
        </p:txBody>
      </p:sp>
      <p:cxnSp>
        <p:nvCxnSpPr>
          <p:cNvPr id="122" name="Google Shape;122;p18"/>
          <p:cNvCxnSpPr>
            <a:stCxn id="121" idx="2"/>
            <a:endCxn id="123" idx="0"/>
          </p:cNvCxnSpPr>
          <p:nvPr/>
        </p:nvCxnSpPr>
        <p:spPr>
          <a:xfrm>
            <a:off x="6214450" y="3052776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18"/>
          <p:cNvSpPr txBox="1"/>
          <p:nvPr>
            <p:ph type="title"/>
          </p:nvPr>
        </p:nvSpPr>
        <p:spPr>
          <a:xfrm>
            <a:off x="4337501" y="366715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Casual member rides electric bikes more than subs member but overall tends to ride classic bike</a:t>
            </a:r>
            <a:endParaRPr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226075" y="357800"/>
            <a:ext cx="2808000" cy="123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Subscription Member Behaviour</a:t>
            </a:r>
            <a:endParaRPr sz="2800"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Subscription member likes to ride our bikes at weekdays especially on Tuesday and Wednesday and drops at its lowest point on the weekends</a:t>
            </a:r>
            <a:endParaRPr/>
          </a:p>
        </p:txBody>
      </p:sp>
      <p:sp>
        <p:nvSpPr>
          <p:cNvPr id="130" name="Google Shape;130;p19"/>
          <p:cNvSpPr txBox="1"/>
          <p:nvPr>
            <p:ph type="title"/>
          </p:nvPr>
        </p:nvSpPr>
        <p:spPr>
          <a:xfrm>
            <a:off x="4337500" y="51415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Subscription member rides our bikes more often than casual member</a:t>
            </a:r>
            <a:endParaRPr sz="1900"/>
          </a:p>
        </p:txBody>
      </p:sp>
      <p:cxnSp>
        <p:nvCxnSpPr>
          <p:cNvPr id="131" name="Google Shape;131;p19"/>
          <p:cNvCxnSpPr>
            <a:stCxn id="130" idx="2"/>
            <a:endCxn id="132" idx="0"/>
          </p:cNvCxnSpPr>
          <p:nvPr/>
        </p:nvCxnSpPr>
        <p:spPr>
          <a:xfrm>
            <a:off x="6214450" y="1476250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19"/>
          <p:cNvSpPr txBox="1"/>
          <p:nvPr>
            <p:ph type="title"/>
          </p:nvPr>
        </p:nvSpPr>
        <p:spPr>
          <a:xfrm>
            <a:off x="4337500" y="2090676"/>
            <a:ext cx="3753900" cy="962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Subscription Member tends to ride for a shorter period of time</a:t>
            </a:r>
            <a:endParaRPr sz="2000"/>
          </a:p>
        </p:txBody>
      </p:sp>
      <p:cxnSp>
        <p:nvCxnSpPr>
          <p:cNvPr id="133" name="Google Shape;133;p19"/>
          <p:cNvCxnSpPr>
            <a:stCxn id="132" idx="2"/>
            <a:endCxn id="134" idx="0"/>
          </p:cNvCxnSpPr>
          <p:nvPr/>
        </p:nvCxnSpPr>
        <p:spPr>
          <a:xfrm>
            <a:off x="6214450" y="3052776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19"/>
          <p:cNvSpPr txBox="1"/>
          <p:nvPr>
            <p:ph type="title"/>
          </p:nvPr>
        </p:nvSpPr>
        <p:spPr>
          <a:xfrm>
            <a:off x="4337501" y="366715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Subscription member likes to ride classic bikes</a:t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125" y="152400"/>
            <a:ext cx="767823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388" y="152400"/>
            <a:ext cx="756323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